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2"/>
  </p:notesMasterIdLst>
  <p:handoutMasterIdLst>
    <p:handoutMasterId r:id="rId23"/>
  </p:handoutMasterIdLst>
  <p:sldIdLst>
    <p:sldId id="395" r:id="rId2"/>
    <p:sldId id="377" r:id="rId3"/>
    <p:sldId id="339" r:id="rId4"/>
    <p:sldId id="338" r:id="rId5"/>
    <p:sldId id="378" r:id="rId6"/>
    <p:sldId id="379" r:id="rId7"/>
    <p:sldId id="380" r:id="rId8"/>
    <p:sldId id="381" r:id="rId9"/>
    <p:sldId id="382" r:id="rId10"/>
    <p:sldId id="383" r:id="rId11"/>
    <p:sldId id="345" r:id="rId12"/>
    <p:sldId id="386" r:id="rId13"/>
    <p:sldId id="394" r:id="rId14"/>
    <p:sldId id="387" r:id="rId15"/>
    <p:sldId id="388" r:id="rId16"/>
    <p:sldId id="389" r:id="rId17"/>
    <p:sldId id="390" r:id="rId18"/>
    <p:sldId id="393" r:id="rId19"/>
    <p:sldId id="391" r:id="rId20"/>
    <p:sldId id="392" r:id="rId21"/>
  </p:sldIdLst>
  <p:sldSz cx="9144000" cy="6858000" type="screen4x3"/>
  <p:notesSz cx="7004050" cy="9223375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600" kern="1200">
        <a:solidFill>
          <a:schemeClr val="tx2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600" kern="1200">
        <a:solidFill>
          <a:schemeClr val="tx2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600" kern="1200">
        <a:solidFill>
          <a:schemeClr val="tx2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600" kern="1200">
        <a:solidFill>
          <a:schemeClr val="tx2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600" kern="1200">
        <a:solidFill>
          <a:schemeClr val="tx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600" kern="1200">
        <a:solidFill>
          <a:schemeClr val="tx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600" kern="1200">
        <a:solidFill>
          <a:schemeClr val="tx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600" kern="1200">
        <a:solidFill>
          <a:schemeClr val="tx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600" kern="1200">
        <a:solidFill>
          <a:schemeClr val="tx2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8B08C"/>
    <a:srgbClr val="FFF9D3"/>
    <a:srgbClr val="F16A22"/>
    <a:srgbClr val="F4894E"/>
    <a:srgbClr val="FFF2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059" autoAdjust="0"/>
    <p:restoredTop sz="89876" autoAdjust="0"/>
  </p:normalViewPr>
  <p:slideViewPr>
    <p:cSldViewPr>
      <p:cViewPr varScale="1">
        <p:scale>
          <a:sx n="74" d="100"/>
          <a:sy n="74" d="100"/>
        </p:scale>
        <p:origin x="93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7163" y="0"/>
            <a:ext cx="30353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59825"/>
            <a:ext cx="30353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7163" y="8759825"/>
            <a:ext cx="30353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41EB896-ECC7-4BB2-B43D-115DE55411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1238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7163" y="0"/>
            <a:ext cx="30353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34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3275" cy="34591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13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381500"/>
            <a:ext cx="5603875" cy="414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13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9825"/>
            <a:ext cx="30353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13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7163" y="8759825"/>
            <a:ext cx="30353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7BA5CDA-9651-4105-94EF-293E1D594E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2980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30EBD0-B115-4D83-9C5F-1792C46410FC}" type="slidenum">
              <a:rPr lang="en-US" smtClean="0"/>
              <a:pPr/>
              <a:t>3</a:t>
            </a:fld>
            <a:endParaRPr lang="en-US" dirty="0" smtClean="0"/>
          </a:p>
        </p:txBody>
      </p:sp>
      <p:sp>
        <p:nvSpPr>
          <p:cNvPr id="6656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 lIns="92720" tIns="46360" rIns="92720" bIns="46360"/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66565" name="Slide Number Placeholder 3"/>
          <p:cNvSpPr txBox="1">
            <a:spLocks noGrp="1"/>
          </p:cNvSpPr>
          <p:nvPr/>
        </p:nvSpPr>
        <p:spPr bwMode="auto">
          <a:xfrm>
            <a:off x="3967163" y="8759825"/>
            <a:ext cx="30353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720" tIns="46360" rIns="92720" bIns="46360" anchor="b"/>
          <a:lstStyle/>
          <a:p>
            <a:pPr algn="r" defTabSz="927100"/>
            <a:fld id="{3D643AEB-C100-44D4-92C2-5970D09D5F5F}" type="slidenum">
              <a:rPr lang="en-US" sz="1200">
                <a:solidFill>
                  <a:schemeClr val="tx1"/>
                </a:solidFill>
                <a:latin typeface="Calibri" pitchFamily="34" charset="0"/>
                <a:cs typeface="Arial" charset="0"/>
              </a:rPr>
              <a:pPr algn="r" defTabSz="927100"/>
              <a:t>3</a:t>
            </a:fld>
            <a:endParaRPr lang="en-US" sz="1200" dirty="0">
              <a:solidFill>
                <a:schemeClr val="tx1"/>
              </a:solidFill>
              <a:latin typeface="Calibri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37330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2E97C7-E2B2-442E-886B-A9A4F884951C}" type="slidenum">
              <a:rPr lang="en-US" smtClean="0"/>
              <a:pPr/>
              <a:t>4</a:t>
            </a:fld>
            <a:endParaRPr lang="en-US" dirty="0" smtClean="0"/>
          </a:p>
        </p:txBody>
      </p:sp>
      <p:sp>
        <p:nvSpPr>
          <p:cNvPr id="6758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 lIns="92720" tIns="46360" rIns="92720" bIns="46360"/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67589" name="Slide Number Placeholder 3"/>
          <p:cNvSpPr txBox="1">
            <a:spLocks noGrp="1"/>
          </p:cNvSpPr>
          <p:nvPr/>
        </p:nvSpPr>
        <p:spPr bwMode="auto">
          <a:xfrm>
            <a:off x="3967163" y="8759825"/>
            <a:ext cx="30353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720" tIns="46360" rIns="92720" bIns="46360" anchor="b"/>
          <a:lstStyle/>
          <a:p>
            <a:pPr algn="r" defTabSz="927100"/>
            <a:fld id="{DB0E7D13-2D6A-47CB-9690-EC5576EBD67F}" type="slidenum">
              <a:rPr lang="en-US" sz="1200">
                <a:solidFill>
                  <a:schemeClr val="tx1"/>
                </a:solidFill>
                <a:latin typeface="Calibri" pitchFamily="34" charset="0"/>
                <a:cs typeface="Arial" charset="0"/>
              </a:rPr>
              <a:pPr algn="r" defTabSz="927100"/>
              <a:t>4</a:t>
            </a:fld>
            <a:endParaRPr lang="en-US" sz="1200" dirty="0">
              <a:solidFill>
                <a:schemeClr val="tx1"/>
              </a:solidFill>
              <a:latin typeface="Calibri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82146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6B8799-D670-46A8-8728-F1786FF51882}" type="slidenum">
              <a:rPr lang="en-US" smtClean="0"/>
              <a:pPr/>
              <a:t>7</a:t>
            </a:fld>
            <a:endParaRPr lang="en-US" dirty="0" smtClean="0"/>
          </a:p>
        </p:txBody>
      </p:sp>
      <p:sp>
        <p:nvSpPr>
          <p:cNvPr id="6861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 lIns="92720" tIns="46360" rIns="92720" bIns="46360"/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68613" name="Slide Number Placeholder 3"/>
          <p:cNvSpPr txBox="1">
            <a:spLocks noGrp="1"/>
          </p:cNvSpPr>
          <p:nvPr/>
        </p:nvSpPr>
        <p:spPr bwMode="auto">
          <a:xfrm>
            <a:off x="3967163" y="8759825"/>
            <a:ext cx="30353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720" tIns="46360" rIns="92720" bIns="46360" anchor="b"/>
          <a:lstStyle/>
          <a:p>
            <a:pPr algn="r" defTabSz="927100"/>
            <a:fld id="{F6DEB2CB-72E5-4406-A842-CF3C0850B8A7}" type="slidenum">
              <a:rPr lang="en-US" sz="1200">
                <a:solidFill>
                  <a:schemeClr val="tx1"/>
                </a:solidFill>
                <a:latin typeface="Calibri" pitchFamily="34" charset="0"/>
                <a:cs typeface="Arial" charset="0"/>
              </a:rPr>
              <a:pPr algn="r" defTabSz="927100"/>
              <a:t>7</a:t>
            </a:fld>
            <a:endParaRPr lang="en-US" sz="1200" dirty="0">
              <a:solidFill>
                <a:schemeClr val="tx1"/>
              </a:solidFill>
              <a:latin typeface="Calibri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36287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348A76-3A45-4745-9155-C74E8D7D0F3A}" type="slidenum">
              <a:rPr lang="en-US" smtClean="0"/>
              <a:pPr/>
              <a:t>11</a:t>
            </a:fld>
            <a:endParaRPr lang="en-US" dirty="0" smtClean="0"/>
          </a:p>
        </p:txBody>
      </p:sp>
      <p:sp>
        <p:nvSpPr>
          <p:cNvPr id="6963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 lIns="92720" tIns="46360" rIns="92720" bIns="46360"/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69637" name="Slide Number Placeholder 3"/>
          <p:cNvSpPr txBox="1">
            <a:spLocks noGrp="1"/>
          </p:cNvSpPr>
          <p:nvPr/>
        </p:nvSpPr>
        <p:spPr bwMode="auto">
          <a:xfrm>
            <a:off x="3967163" y="8759825"/>
            <a:ext cx="30353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720" tIns="46360" rIns="92720" bIns="46360" anchor="b"/>
          <a:lstStyle/>
          <a:p>
            <a:pPr algn="r" defTabSz="927100"/>
            <a:fld id="{522C0D71-7E24-453F-A577-6EF85870F8D3}" type="slidenum">
              <a:rPr lang="en-US" sz="1200">
                <a:solidFill>
                  <a:schemeClr val="tx1"/>
                </a:solidFill>
                <a:latin typeface="Calibri" pitchFamily="34" charset="0"/>
                <a:cs typeface="Arial" charset="0"/>
              </a:rPr>
              <a:pPr algn="r" defTabSz="927100"/>
              <a:t>11</a:t>
            </a:fld>
            <a:endParaRPr lang="en-US" sz="1200" dirty="0">
              <a:solidFill>
                <a:schemeClr val="tx1"/>
              </a:solidFill>
              <a:latin typeface="Calibri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6717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348A76-3A45-4745-9155-C74E8D7D0F3A}" type="slidenum">
              <a:rPr lang="en-US" smtClean="0"/>
              <a:pPr/>
              <a:t>13</a:t>
            </a:fld>
            <a:endParaRPr lang="en-US" dirty="0" smtClean="0"/>
          </a:p>
        </p:txBody>
      </p:sp>
      <p:sp>
        <p:nvSpPr>
          <p:cNvPr id="6963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 lIns="92720" tIns="46360" rIns="92720" bIns="46360"/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69637" name="Slide Number Placeholder 3"/>
          <p:cNvSpPr txBox="1">
            <a:spLocks noGrp="1"/>
          </p:cNvSpPr>
          <p:nvPr/>
        </p:nvSpPr>
        <p:spPr bwMode="auto">
          <a:xfrm>
            <a:off x="3967163" y="8759825"/>
            <a:ext cx="30353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720" tIns="46360" rIns="92720" bIns="46360" anchor="b"/>
          <a:lstStyle/>
          <a:p>
            <a:pPr algn="r" defTabSz="927100"/>
            <a:fld id="{522C0D71-7E24-453F-A577-6EF85870F8D3}" type="slidenum">
              <a:rPr lang="en-US" sz="1200">
                <a:solidFill>
                  <a:schemeClr val="tx1"/>
                </a:solidFill>
                <a:latin typeface="Calibri" pitchFamily="34" charset="0"/>
                <a:cs typeface="Arial" charset="0"/>
              </a:rPr>
              <a:pPr algn="r" defTabSz="927100"/>
              <a:t>13</a:t>
            </a:fld>
            <a:endParaRPr lang="en-US" sz="1200" dirty="0">
              <a:solidFill>
                <a:schemeClr val="tx1"/>
              </a:solidFill>
              <a:latin typeface="Calibri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7577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26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854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676400"/>
            <a:ext cx="2057400" cy="4449763"/>
          </a:xfrm>
        </p:spPr>
        <p:txBody>
          <a:bodyPr vert="eaVert"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76400"/>
            <a:ext cx="6019800" cy="4449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055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51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673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10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39962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39962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770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763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02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819400"/>
            <a:ext cx="3008313" cy="33067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633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676399"/>
            <a:ext cx="5486400" cy="30511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846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" y="-76200"/>
            <a:ext cx="9245600" cy="69342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821CB05-D864-4796-8762-D86AB924D855}" type="datetimeFigureOut">
              <a:rPr lang="en-US" smtClean="0"/>
              <a:pPr/>
              <a:t>7/9/2015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B5FCBB6-CA92-4AB7-922F-2D2234F86A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772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7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8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4400" dirty="0" smtClean="0"/>
              <a:t>Neural Networks: Introduction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Part 2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34023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4"/>
          <p:cNvSpPr txBox="1">
            <a:spLocks noChangeArrowheads="1"/>
          </p:cNvSpPr>
          <p:nvPr/>
        </p:nvSpPr>
        <p:spPr bwMode="auto">
          <a:xfrm>
            <a:off x="190500" y="1676400"/>
            <a:ext cx="8763000" cy="47089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Suppose for node 4, we randomly </a:t>
            </a:r>
            <a:r>
              <a:rPr lang="en-US" sz="3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</a:t>
            </a:r>
            <a:r>
              <a:rPr lang="en-US" sz="3000" dirty="0">
                <a:solidFill>
                  <a:schemeClr val="tx1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Q</a:t>
            </a:r>
            <a:r>
              <a:rPr lang="en-US" sz="3000" baseline="-25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3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=0.2</a:t>
            </a: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w</a:t>
            </a:r>
            <a:r>
              <a:rPr lang="en-US" sz="3000" baseline="-25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1,4</a:t>
            </a: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=0.01, and w</a:t>
            </a:r>
            <a:r>
              <a:rPr lang="en-US" sz="3000" baseline="-25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2,4</a:t>
            </a: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=0.03. Then, the output for node 4 using the logistic function is:</a:t>
            </a:r>
          </a:p>
          <a:p>
            <a:pPr algn="l"/>
            <a:endParaRPr lang="en-US" sz="2400" dirty="0">
              <a:solidFill>
                <a:schemeClr val="tx1"/>
              </a:solidFill>
              <a:latin typeface="+mn-lt"/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  <a:latin typeface="+mn-lt"/>
              </a:rPr>
              <a:t>   Output</a:t>
            </a:r>
            <a:r>
              <a:rPr lang="en-US" sz="2400" baseline="-25000" dirty="0">
                <a:solidFill>
                  <a:schemeClr val="tx1"/>
                </a:solidFill>
                <a:latin typeface="+mn-lt"/>
              </a:rPr>
              <a:t>4</a:t>
            </a:r>
            <a:r>
              <a:rPr lang="en-US" sz="2400" dirty="0">
                <a:solidFill>
                  <a:schemeClr val="tx1"/>
                </a:solidFill>
                <a:latin typeface="+mn-lt"/>
              </a:rPr>
              <a:t> = 1/(1+e</a:t>
            </a:r>
            <a:r>
              <a:rPr lang="en-US" sz="2400" baseline="30000" dirty="0">
                <a:solidFill>
                  <a:schemeClr val="tx1"/>
                </a:solidFill>
                <a:latin typeface="+mn-lt"/>
              </a:rPr>
              <a:t>-(.2+.01(.2)+.03(.9)</a:t>
            </a:r>
            <a:r>
              <a:rPr lang="en-US" sz="2400" dirty="0">
                <a:solidFill>
                  <a:schemeClr val="tx1"/>
                </a:solidFill>
                <a:latin typeface="+mn-lt"/>
              </a:rPr>
              <a:t>) = </a:t>
            </a:r>
            <a:r>
              <a:rPr lang="en-US" sz="2400" dirty="0" smtClean="0">
                <a:solidFill>
                  <a:schemeClr val="tx1"/>
                </a:solidFill>
                <a:latin typeface="+mn-lt"/>
              </a:rPr>
              <a:t>0.557</a:t>
            </a:r>
            <a:endParaRPr lang="en-US" sz="2400" dirty="0">
              <a:solidFill>
                <a:schemeClr val="tx1"/>
              </a:solidFill>
              <a:latin typeface="+mn-lt"/>
            </a:endParaRPr>
          </a:p>
          <a:p>
            <a:pPr algn="l"/>
            <a:endParaRPr lang="en-US" sz="2400" dirty="0">
              <a:solidFill>
                <a:schemeClr val="tx1"/>
              </a:solidFill>
              <a:latin typeface="+mn-lt"/>
            </a:endParaRPr>
          </a:p>
          <a:p>
            <a:pPr algn="l"/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Suppose for node 5, we randomly choose </a:t>
            </a:r>
            <a:r>
              <a:rPr lang="en-US" sz="3000" dirty="0">
                <a:solidFill>
                  <a:schemeClr val="tx1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Q</a:t>
            </a:r>
            <a:r>
              <a:rPr lang="en-US" sz="3000" baseline="-25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sz="3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=0.05</a:t>
            </a: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w</a:t>
            </a:r>
            <a:r>
              <a:rPr lang="en-US" sz="3000" baseline="-25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1,5</a:t>
            </a: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=0.02, and w</a:t>
            </a:r>
            <a:r>
              <a:rPr lang="en-US" sz="3000" baseline="-25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2,5</a:t>
            </a: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=-0.01. Then, the output for node 5 using the logistic function is:</a:t>
            </a:r>
          </a:p>
          <a:p>
            <a:pPr algn="l"/>
            <a:endParaRPr lang="en-US" sz="2400" dirty="0">
              <a:solidFill>
                <a:schemeClr val="tx1"/>
              </a:solidFill>
              <a:latin typeface="+mn-lt"/>
            </a:endParaRPr>
          </a:p>
          <a:p>
            <a:pPr algn="l"/>
            <a:r>
              <a:rPr lang="en-US" sz="2400" dirty="0">
                <a:solidFill>
                  <a:schemeClr val="tx1"/>
                </a:solidFill>
                <a:latin typeface="+mn-lt"/>
              </a:rPr>
              <a:t>   Output</a:t>
            </a:r>
            <a:r>
              <a:rPr lang="en-US" sz="2400" baseline="-25000" dirty="0">
                <a:solidFill>
                  <a:schemeClr val="tx1"/>
                </a:solidFill>
                <a:latin typeface="+mn-lt"/>
              </a:rPr>
              <a:t>5</a:t>
            </a:r>
            <a:r>
              <a:rPr lang="en-US" sz="2400" dirty="0">
                <a:solidFill>
                  <a:schemeClr val="tx1"/>
                </a:solidFill>
                <a:latin typeface="+mn-lt"/>
              </a:rPr>
              <a:t> = 1/(1+e</a:t>
            </a:r>
            <a:r>
              <a:rPr lang="en-US" sz="2400" baseline="30000" dirty="0">
                <a:solidFill>
                  <a:schemeClr val="tx1"/>
                </a:solidFill>
                <a:latin typeface="+mn-lt"/>
              </a:rPr>
              <a:t>-(.05+.02(.2)-.01(.9)</a:t>
            </a:r>
            <a:r>
              <a:rPr lang="en-US" sz="2400" dirty="0">
                <a:solidFill>
                  <a:schemeClr val="tx1"/>
                </a:solidFill>
                <a:latin typeface="+mn-lt"/>
              </a:rPr>
              <a:t>) = 0.511</a:t>
            </a:r>
          </a:p>
        </p:txBody>
      </p:sp>
      <p:sp>
        <p:nvSpPr>
          <p:cNvPr id="21508" name="Text Box 7"/>
          <p:cNvSpPr txBox="1">
            <a:spLocks noChangeArrowheads="1"/>
          </p:cNvSpPr>
          <p:nvPr/>
        </p:nvSpPr>
        <p:spPr bwMode="auto">
          <a:xfrm>
            <a:off x="669925" y="4737100"/>
            <a:ext cx="184150" cy="488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3810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Simple Taste Testing Example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3810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Initial Pass of the Network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90600" y="5562600"/>
            <a:ext cx="9906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Content Placeholder 3" descr="NN-tiny-with-weight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3725" y="1981200"/>
            <a:ext cx="8093075" cy="4343400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sp>
        <p:nvSpPr>
          <p:cNvPr id="13" name="Oval 12"/>
          <p:cNvSpPr/>
          <p:nvPr/>
        </p:nvSpPr>
        <p:spPr>
          <a:xfrm>
            <a:off x="4648200" y="2819400"/>
            <a:ext cx="762000" cy="3810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8" name="Oval 11"/>
          <p:cNvSpPr/>
          <p:nvPr/>
        </p:nvSpPr>
        <p:spPr>
          <a:xfrm>
            <a:off x="4648200" y="3810000"/>
            <a:ext cx="762000" cy="3810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2" name="Oval 11"/>
          <p:cNvSpPr/>
          <p:nvPr/>
        </p:nvSpPr>
        <p:spPr>
          <a:xfrm>
            <a:off x="4648200" y="4953000"/>
            <a:ext cx="762000" cy="3810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3" name="Oval 22"/>
          <p:cNvSpPr/>
          <p:nvPr/>
        </p:nvSpPr>
        <p:spPr bwMode="auto">
          <a:xfrm>
            <a:off x="4724400" y="3810000"/>
            <a:ext cx="609600" cy="381000"/>
          </a:xfrm>
          <a:prstGeom prst="ellipse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746098" y="3810000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0.557</a:t>
            </a:r>
            <a:endParaRPr lang="en-US" sz="1400" b="1" dirty="0"/>
          </a:p>
        </p:txBody>
      </p:sp>
      <p:sp>
        <p:nvSpPr>
          <p:cNvPr id="25" name="Oval 24"/>
          <p:cNvSpPr/>
          <p:nvPr/>
        </p:nvSpPr>
        <p:spPr bwMode="auto">
          <a:xfrm>
            <a:off x="4724400" y="4953000"/>
            <a:ext cx="609600" cy="381000"/>
          </a:xfrm>
          <a:prstGeom prst="ellipse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29337" y="5026223"/>
            <a:ext cx="6220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0.511</a:t>
            </a:r>
            <a:endParaRPr lang="en-US" sz="1400" b="1" dirty="0"/>
          </a:p>
        </p:txBody>
      </p:sp>
      <p:sp>
        <p:nvSpPr>
          <p:cNvPr id="27" name="Oval 26"/>
          <p:cNvSpPr/>
          <p:nvPr/>
        </p:nvSpPr>
        <p:spPr bwMode="auto">
          <a:xfrm>
            <a:off x="7620000" y="3886200"/>
            <a:ext cx="609600" cy="381000"/>
          </a:xfrm>
          <a:prstGeom prst="ellipse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28" name="Rounded Rectangle 27"/>
          <p:cNvSpPr/>
          <p:nvPr/>
        </p:nvSpPr>
        <p:spPr bwMode="auto">
          <a:xfrm>
            <a:off x="3048000" y="3505200"/>
            <a:ext cx="152400" cy="76200"/>
          </a:xfrm>
          <a:prstGeom prst="round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38200" y="5715000"/>
            <a:ext cx="11430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1524000"/>
            <a:ext cx="9144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output layer obtains values from the hidden layer using the same transfer function that was used before</a:t>
            </a:r>
            <a:r>
              <a:rPr lang="en-US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Suppose for node 6, we randomly choose </a:t>
            </a:r>
            <a:r>
              <a:rPr lang="en-US" sz="2400" dirty="0" smtClean="0">
                <a:solidFill>
                  <a:schemeClr val="tx1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Q</a:t>
            </a:r>
            <a:r>
              <a:rPr lang="en-US" sz="2400" baseline="-25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sz="2400" baseline="-25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=-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0.015, w</a:t>
            </a:r>
            <a:r>
              <a:rPr lang="en-US" sz="2400" baseline="-25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2400" baseline="-25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=0.01, w</a:t>
            </a:r>
            <a:r>
              <a:rPr lang="en-US" sz="2400" baseline="-25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2400" baseline="-25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=0.05, and w</a:t>
            </a:r>
            <a:r>
              <a:rPr lang="en-US" sz="2400" baseline="-25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2400" baseline="-25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=0.015. Then, the output for node 6 using the logistic function is: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US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Output</a:t>
            </a:r>
            <a:r>
              <a:rPr lang="en-US" sz="2400" baseline="-25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</a:p>
          <a:p>
            <a:pPr marL="1257300" lvl="2" indent="-342900" algn="l">
              <a:spcBef>
                <a:spcPct val="20000"/>
              </a:spcBef>
            </a:pPr>
            <a:r>
              <a:rPr lang="en-US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/(1+e-(-.015+.01(.430)+.05(.557)+.015(.511</a:t>
            </a:r>
            <a:r>
              <a:rPr lang="en-US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))</a:t>
            </a:r>
          </a:p>
          <a:p>
            <a:pPr marL="1257300" lvl="2" indent="-342900" algn="l">
              <a:spcBef>
                <a:spcPct val="20000"/>
              </a:spcBef>
            </a:pPr>
            <a:r>
              <a:rPr lang="en-US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0.506</a:t>
            </a:r>
            <a:endParaRPr lang="en-US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US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Since 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output</a:t>
            </a:r>
            <a:r>
              <a:rPr lang="en-US" sz="2400" baseline="-25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=0.506 </a:t>
            </a:r>
            <a:r>
              <a:rPr lang="en-US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greater than 0.5, we classify this record as 1. We also note that the actual observation was classified as a 1, meaning that the model correctly classified this observation.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3810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Simple Taste Testing Example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Content Placeholder 3" descr="NN-tiny-with-weights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4904" y="1793677"/>
            <a:ext cx="8093075" cy="4343400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sp>
        <p:nvSpPr>
          <p:cNvPr id="3" name="Oval 11"/>
          <p:cNvSpPr/>
          <p:nvPr/>
        </p:nvSpPr>
        <p:spPr>
          <a:xfrm>
            <a:off x="7620000" y="3657600"/>
            <a:ext cx="762000" cy="3810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4" name="Oval 3"/>
          <p:cNvSpPr/>
          <p:nvPr/>
        </p:nvSpPr>
        <p:spPr bwMode="auto">
          <a:xfrm>
            <a:off x="4800600" y="3622477"/>
            <a:ext cx="609600" cy="381000"/>
          </a:xfrm>
          <a:prstGeom prst="ellipse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00600" y="3730823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0.557</a:t>
            </a:r>
            <a:endParaRPr lang="en-US" sz="1400" b="1" dirty="0"/>
          </a:p>
        </p:txBody>
      </p:sp>
      <p:sp>
        <p:nvSpPr>
          <p:cNvPr id="11" name="Oval 10"/>
          <p:cNvSpPr/>
          <p:nvPr/>
        </p:nvSpPr>
        <p:spPr bwMode="auto">
          <a:xfrm>
            <a:off x="4876800" y="4765477"/>
            <a:ext cx="609600" cy="381000"/>
          </a:xfrm>
          <a:prstGeom prst="ellipse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24400" y="4648200"/>
            <a:ext cx="6220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0.511</a:t>
            </a:r>
            <a:endParaRPr lang="en-US" sz="1400" b="1" dirty="0"/>
          </a:p>
        </p:txBody>
      </p:sp>
      <p:sp>
        <p:nvSpPr>
          <p:cNvPr id="9" name="Rounded Rectangle 8"/>
          <p:cNvSpPr/>
          <p:nvPr/>
        </p:nvSpPr>
        <p:spPr bwMode="auto">
          <a:xfrm>
            <a:off x="2631979" y="3317677"/>
            <a:ext cx="152400" cy="76200"/>
          </a:xfrm>
          <a:prstGeom prst="round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3810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Output Node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66800" y="5486400"/>
            <a:ext cx="9906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31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228600" y="1676400"/>
            <a:ext cx="8686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Goal: Find weights that yield best predictions</a:t>
            </a:r>
            <a:r>
              <a:rPr lang="en-US" sz="3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 we described above is repeated for all records in the training set.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</a:t>
            </a: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record compare prediction to actual.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difference is the error for the output node.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error is propagated back and distributed to all the hidden nodes and used to update their weights.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3810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Simple Taste Testing Example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3"/>
          <p:cNvSpPr>
            <a:spLocks noChangeArrowheads="1"/>
          </p:cNvSpPr>
          <p:nvPr/>
        </p:nvSpPr>
        <p:spPr bwMode="auto">
          <a:xfrm>
            <a:off x="228600" y="1524000"/>
            <a:ext cx="8686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 propagation is the most popular method for updating weights</a:t>
            </a:r>
            <a:r>
              <a:rPr lang="en-U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Errors </a:t>
            </a:r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computed from the last layer back to the hidden layers. The error for node k is</a:t>
            </a:r>
            <a:r>
              <a:rPr lang="en-U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US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US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like ordinary error, multiplied by a correction factor</a:t>
            </a:r>
            <a:r>
              <a:rPr lang="en-U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example, the error for the output of node 6 for the first observation is: </a:t>
            </a:r>
          </a:p>
          <a:p>
            <a:pPr marL="342900" indent="-342900" algn="l">
              <a:spcBef>
                <a:spcPct val="20000"/>
              </a:spcBef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(0.506)(1-0.506)(1-0.506)=0.123.</a:t>
            </a:r>
          </a:p>
        </p:txBody>
      </p:sp>
      <p:graphicFrame>
        <p:nvGraphicFramePr>
          <p:cNvPr id="307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6171003"/>
              </p:ext>
            </p:extLst>
          </p:nvPr>
        </p:nvGraphicFramePr>
        <p:xfrm>
          <a:off x="-1295400" y="3657600"/>
          <a:ext cx="10439400" cy="79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6" name="Document" r:id="rId3" imgW="4110290" imgH="315677" progId="Word.Document.12">
                  <p:embed/>
                </p:oleObj>
              </mc:Choice>
              <mc:Fallback>
                <p:oleObj name="Document" r:id="rId3" imgW="4110290" imgH="315677" progId="Word.Document.1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295400" y="3657600"/>
                        <a:ext cx="10439400" cy="796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3810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Simple Taste Testing Example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228600" y="1676400"/>
            <a:ext cx="8686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</a:pP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weights are then updated as follows:</a:t>
            </a:r>
          </a:p>
          <a:p>
            <a:pPr marL="342900" indent="-342900" algn="l">
              <a:spcBef>
                <a:spcPct val="20000"/>
              </a:spcBef>
            </a:pPr>
            <a:endParaRPr lang="en-US" sz="2400" dirty="0">
              <a:solidFill>
                <a:schemeClr val="tx1"/>
              </a:solidFill>
              <a:latin typeface="+mn-lt"/>
            </a:endParaRPr>
          </a:p>
          <a:p>
            <a:pPr marL="342900" indent="-342900" algn="l">
              <a:spcBef>
                <a:spcPct val="20000"/>
              </a:spcBef>
            </a:pPr>
            <a:endParaRPr lang="en-US" sz="2400" dirty="0">
              <a:solidFill>
                <a:schemeClr val="tx1"/>
              </a:solidFill>
              <a:latin typeface="+mn-lt"/>
            </a:endParaRPr>
          </a:p>
          <a:p>
            <a:pPr marL="342900" indent="-342900" algn="l">
              <a:spcBef>
                <a:spcPct val="20000"/>
              </a:spcBef>
            </a:pPr>
            <a:endParaRPr lang="en-US" sz="2400" dirty="0">
              <a:solidFill>
                <a:schemeClr val="tx1"/>
              </a:solidFill>
              <a:latin typeface="+mn-lt"/>
            </a:endParaRPr>
          </a:p>
          <a:p>
            <a:pPr marL="342900" indent="-342900" algn="l">
              <a:spcBef>
                <a:spcPct val="20000"/>
              </a:spcBef>
            </a:pPr>
            <a:endParaRPr lang="en-US" sz="2400" dirty="0" smtClean="0">
              <a:solidFill>
                <a:schemeClr val="tx1"/>
              </a:solidFill>
              <a:latin typeface="+mn-lt"/>
            </a:endParaRPr>
          </a:p>
          <a:p>
            <a:pPr marL="342900" indent="-342900" algn="l">
              <a:spcBef>
                <a:spcPct val="20000"/>
              </a:spcBef>
            </a:pPr>
            <a:endParaRPr lang="en-US" sz="2400" dirty="0">
              <a:solidFill>
                <a:schemeClr val="tx1"/>
              </a:solidFill>
              <a:latin typeface="+mn-lt"/>
            </a:endParaRPr>
          </a:p>
          <a:p>
            <a:pPr marL="342900" indent="-342900" algn="l">
              <a:spcBef>
                <a:spcPct val="20000"/>
              </a:spcBef>
            </a:pPr>
            <a:r>
              <a:rPr lang="en-US" sz="3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 </a:t>
            </a:r>
            <a:r>
              <a:rPr lang="en-US" sz="30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 learning curve or weight decay parameter. This number is a constant ranging between 0 and 1 that controls the amount of change in weights from one iteration to another.</a:t>
            </a:r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1045995"/>
              </p:ext>
            </p:extLst>
          </p:nvPr>
        </p:nvGraphicFramePr>
        <p:xfrm>
          <a:off x="-1524000" y="2438400"/>
          <a:ext cx="11183938" cy="190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0" name="Document" r:id="rId3" imgW="4118854" imgH="701211" progId="">
                  <p:embed/>
                </p:oleObj>
              </mc:Choice>
              <mc:Fallback>
                <p:oleObj name="Document" r:id="rId3" imgW="4118854" imgH="701211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0" y="2438400"/>
                        <a:ext cx="11183938" cy="1905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3810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Simple Taste Testing Example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228600" y="1752600"/>
            <a:ext cx="8686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case updating, the weights are updated after each record is run through the network</a:t>
            </a:r>
            <a:r>
              <a:rPr lang="en-US" sz="3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US" sz="3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completion of all records through the network is one </a:t>
            </a:r>
            <a:r>
              <a:rPr lang="en-US" sz="30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epoch</a:t>
            </a: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(also called </a:t>
            </a:r>
            <a:r>
              <a:rPr lang="en-US" sz="30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sweep</a:t>
            </a: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 </a:t>
            </a:r>
            <a:r>
              <a:rPr lang="en-US" sz="30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iteration</a:t>
            </a: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US" sz="3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</a:t>
            </a: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epoch is completed, return to first record and repeat the process.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3810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Simple Taste Testing Example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228600" y="1752600"/>
            <a:ext cx="8686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our example, case updating would update the weights after processing observation 1</a:t>
            </a:r>
            <a:r>
              <a:rPr lang="en-U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Assuming </a:t>
            </a:r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learning rate of 0.5, the weights for </a:t>
            </a:r>
            <a:r>
              <a:rPr lang="en-US" sz="2800" dirty="0">
                <a:solidFill>
                  <a:schemeClr val="tx1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Q</a:t>
            </a:r>
            <a:r>
              <a:rPr lang="en-US" sz="2800" baseline="-25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US" sz="2800" baseline="-25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3,6</a:t>
            </a:r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w</a:t>
            </a:r>
            <a:r>
              <a:rPr lang="en-US" sz="2800" baseline="-25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4,6</a:t>
            </a:r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and w</a:t>
            </a:r>
            <a:r>
              <a:rPr lang="en-US" sz="2800" baseline="-25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5,6</a:t>
            </a:r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are updated to</a:t>
            </a:r>
            <a:r>
              <a:rPr lang="en-U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US" sz="1200" dirty="0">
              <a:solidFill>
                <a:schemeClr val="tx1"/>
              </a:solidFill>
              <a:latin typeface="+mn-lt"/>
            </a:endParaRPr>
          </a:p>
          <a:p>
            <a:pPr marL="342900" indent="-342900" algn="l">
              <a:spcBef>
                <a:spcPct val="20000"/>
              </a:spcBef>
            </a:pPr>
            <a:r>
              <a:rPr lang="en-US" sz="2400" dirty="0">
                <a:solidFill>
                  <a:schemeClr val="tx1"/>
                </a:solidFill>
                <a:latin typeface="+mn-lt"/>
              </a:rPr>
              <a:t>		</a:t>
            </a:r>
            <a:r>
              <a:rPr lang="en-US" sz="2400" dirty="0">
                <a:solidFill>
                  <a:schemeClr val="tx1"/>
                </a:solidFill>
                <a:latin typeface="Symbol" pitchFamily="18" charset="2"/>
              </a:rPr>
              <a:t> Q</a:t>
            </a:r>
            <a:r>
              <a:rPr lang="en-US" sz="2400" baseline="-25000" dirty="0">
                <a:solidFill>
                  <a:schemeClr val="tx1"/>
                </a:solidFill>
              </a:rPr>
              <a:t>6</a:t>
            </a:r>
            <a:r>
              <a:rPr lang="en-US" sz="24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+mn-lt"/>
              </a:rPr>
              <a:t>= -0.015 + (0.5)(0.123) = 0.047</a:t>
            </a:r>
          </a:p>
          <a:p>
            <a:pPr marL="342900" indent="-342900" algn="l">
              <a:spcBef>
                <a:spcPct val="20000"/>
              </a:spcBef>
            </a:pPr>
            <a:r>
              <a:rPr lang="en-US" sz="2400" dirty="0">
                <a:solidFill>
                  <a:schemeClr val="tx1"/>
                </a:solidFill>
                <a:latin typeface="+mn-lt"/>
              </a:rPr>
              <a:t>		w</a:t>
            </a:r>
            <a:r>
              <a:rPr lang="en-US" sz="2400" baseline="-25000" dirty="0">
                <a:solidFill>
                  <a:schemeClr val="tx1"/>
                </a:solidFill>
                <a:latin typeface="+mn-lt"/>
              </a:rPr>
              <a:t>3,6</a:t>
            </a:r>
            <a:r>
              <a:rPr lang="en-US" sz="2400" dirty="0">
                <a:solidFill>
                  <a:schemeClr val="tx1"/>
                </a:solidFill>
                <a:latin typeface="+mn-lt"/>
              </a:rPr>
              <a:t> = 0.01 + (0.5)(0.123) = 0.072</a:t>
            </a:r>
          </a:p>
          <a:p>
            <a:pPr marL="342900" indent="-342900" algn="l">
              <a:spcBef>
                <a:spcPct val="20000"/>
              </a:spcBef>
            </a:pPr>
            <a:r>
              <a:rPr lang="en-US" sz="2400" dirty="0">
                <a:solidFill>
                  <a:schemeClr val="tx1"/>
                </a:solidFill>
                <a:latin typeface="+mn-lt"/>
              </a:rPr>
              <a:t>		w</a:t>
            </a:r>
            <a:r>
              <a:rPr lang="en-US" sz="2400" baseline="-25000" dirty="0">
                <a:solidFill>
                  <a:schemeClr val="tx1"/>
                </a:solidFill>
                <a:latin typeface="+mn-lt"/>
              </a:rPr>
              <a:t>4,6</a:t>
            </a:r>
            <a:r>
              <a:rPr lang="en-US" sz="2400" dirty="0">
                <a:solidFill>
                  <a:schemeClr val="tx1"/>
                </a:solidFill>
                <a:latin typeface="+mn-lt"/>
              </a:rPr>
              <a:t> = 0.05 + (0.5)(0.123) = 0.112</a:t>
            </a:r>
          </a:p>
          <a:p>
            <a:pPr marL="342900" indent="-342900" algn="l">
              <a:spcBef>
                <a:spcPct val="20000"/>
              </a:spcBef>
            </a:pPr>
            <a:r>
              <a:rPr lang="en-US" sz="2400" dirty="0">
                <a:solidFill>
                  <a:schemeClr val="tx1"/>
                </a:solidFill>
                <a:latin typeface="+mn-lt"/>
              </a:rPr>
              <a:t>		w</a:t>
            </a:r>
            <a:r>
              <a:rPr lang="en-US" sz="2400" baseline="-25000" dirty="0">
                <a:solidFill>
                  <a:schemeClr val="tx1"/>
                </a:solidFill>
                <a:latin typeface="+mn-lt"/>
              </a:rPr>
              <a:t>5,6</a:t>
            </a:r>
            <a:r>
              <a:rPr lang="en-US" sz="2400" dirty="0">
                <a:solidFill>
                  <a:schemeClr val="tx1"/>
                </a:solidFill>
                <a:latin typeface="+mn-lt"/>
              </a:rPr>
              <a:t> = 0.015 + (0.5)(0.123) = 0.077</a:t>
            </a:r>
          </a:p>
          <a:p>
            <a:pPr marL="342900" indent="-342900" algn="l">
              <a:spcBef>
                <a:spcPct val="20000"/>
              </a:spcBef>
            </a:pPr>
            <a:endParaRPr lang="en-US" sz="800" dirty="0" smtClean="0">
              <a:solidFill>
                <a:schemeClr val="tx1"/>
              </a:solidFill>
              <a:latin typeface="+mn-lt"/>
            </a:endParaRPr>
          </a:p>
          <a:p>
            <a:pPr marL="342900" indent="-342900" algn="l">
              <a:spcBef>
                <a:spcPct val="20000"/>
              </a:spcBef>
            </a:pPr>
            <a:r>
              <a:rPr lang="en-U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 </a:t>
            </a:r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weights are updated after each observation is processed.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3810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Simple Taste Testing Example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228600" y="1676400"/>
            <a:ext cx="8686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batch updating, all records in the training set are fed to the network before updating takes place</a:t>
            </a:r>
            <a:r>
              <a:rPr lang="en-US" sz="3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US" sz="3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this case, the error used for updating is the sum of all errors from all records.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US" sz="3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Case </a:t>
            </a: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updating tends to yield more accurate results than batch updating but requires longer processing times.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3810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Simple Taste Testing Example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3810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Simple Taste Testing Example</a:t>
            </a: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228600" y="1524000"/>
            <a:ext cx="8686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input variables (fat and salt scores) for cheese are used to predict consumer taste acceptance</a:t>
            </a:r>
            <a:r>
              <a:rPr lang="en-US" sz="3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US" sz="3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fat and salt scores range from 0 to 1 while the output is 1 if the taste test panel liked the cheese and 0, otherwise.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US" sz="3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 </a:t>
            </a: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following very small dataset consisting of 6 observations.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228600" y="1584278"/>
            <a:ext cx="8686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</a:pP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does updating stop</a:t>
            </a:r>
            <a:r>
              <a:rPr lang="en-US" sz="3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US" sz="3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</a:t>
            </a: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weights change very little from one iteration to the next.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US" sz="3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</a:t>
            </a: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misclassification rate reaches a required threshold.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US" sz="3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</a:t>
            </a: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limit on runs is </a:t>
            </a:r>
            <a:r>
              <a:rPr lang="en-US" sz="3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reached.</a:t>
            </a:r>
            <a:endParaRPr lang="en-US" sz="3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3810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Simple Taste Testing Example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Content Placeholder 3" descr="fat-salt_table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828800"/>
            <a:ext cx="7246938" cy="3836988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sp>
        <p:nvSpPr>
          <p:cNvPr id="16387" name="Text Box 4"/>
          <p:cNvSpPr txBox="1">
            <a:spLocks noChangeArrowheads="1"/>
          </p:cNvSpPr>
          <p:nvPr/>
        </p:nvSpPr>
        <p:spPr bwMode="auto">
          <a:xfrm>
            <a:off x="-11373" y="152400"/>
            <a:ext cx="5788025" cy="12926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Data set of Tasting Scores for six consumers </a:t>
            </a:r>
          </a:p>
          <a:p>
            <a:r>
              <a:rPr lang="en-US" dirty="0">
                <a:solidFill>
                  <a:schemeClr val="bg1"/>
                </a:solidFill>
              </a:rPr>
              <a:t>with two input variables.</a:t>
            </a:r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-11373" y="5791200"/>
            <a:ext cx="9231573" cy="5539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000" dirty="0"/>
              <a:t>Consider the following neural net.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Content Placeholder 3" descr="NN-thetas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752600"/>
            <a:ext cx="8502650" cy="4419600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609600" y="5562600"/>
            <a:ext cx="9906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3810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Simple Taste Testing Example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228600" y="1676400"/>
            <a:ext cx="8686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Nodes 1 and 2 represent the input layer variables (fat and salt scores</a:t>
            </a:r>
            <a:r>
              <a:rPr lang="en-US" sz="3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Nodes </a:t>
            </a: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through 5 belong to the hidden layer (the black box).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Node </a:t>
            </a: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belongs to the output layer (Acceptance).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values on the arcs are called weights (w</a:t>
            </a:r>
            <a:r>
              <a:rPr lang="en-US" sz="3000" baseline="-25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ij</a:t>
            </a:r>
            <a:r>
              <a:rPr lang="en-US" sz="3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3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 </a:t>
            </a: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bias nodes (</a:t>
            </a:r>
            <a:r>
              <a:rPr lang="en-US" sz="3000" dirty="0">
                <a:solidFill>
                  <a:schemeClr val="tx1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q</a:t>
            </a:r>
            <a:r>
              <a:rPr lang="en-US" sz="3000" baseline="-25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3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serve </a:t>
            </a: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an intercept for the output from node j (explained below).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228600" y="1676400"/>
            <a:ext cx="8686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the first observation, the output of the input layer for the two predictors is x</a:t>
            </a:r>
            <a:r>
              <a:rPr lang="en-US" sz="3000" baseline="-25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=0.2 and x</a:t>
            </a:r>
            <a:r>
              <a:rPr lang="en-US" sz="3000" baseline="-25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=0.9</a:t>
            </a:r>
            <a:r>
              <a:rPr lang="en-US" sz="3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US" sz="3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Hidden layer nodes take as input, the output values from the input layer.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3810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Simple Taste Testing Example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3810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Initial Pass of the Network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Content Placeholder 3" descr="NN-tiny-with-weight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600200"/>
            <a:ext cx="8093075" cy="4343400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914400" y="5334000"/>
            <a:ext cx="9906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Oval 17"/>
          <p:cNvSpPr/>
          <p:nvPr/>
        </p:nvSpPr>
        <p:spPr bwMode="auto">
          <a:xfrm>
            <a:off x="4648200" y="3429000"/>
            <a:ext cx="609600" cy="381000"/>
          </a:xfrm>
          <a:prstGeom prst="ellipse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4724400" y="4572000"/>
            <a:ext cx="609600" cy="381000"/>
          </a:xfrm>
          <a:prstGeom prst="ellipse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7543800" y="3505200"/>
            <a:ext cx="609600" cy="381000"/>
          </a:xfrm>
          <a:prstGeom prst="ellipse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625896" y="3502223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0.557</a:t>
            </a:r>
            <a:endParaRPr lang="en-US" sz="1400" b="1" dirty="0"/>
          </a:p>
        </p:txBody>
      </p:sp>
      <p:sp>
        <p:nvSpPr>
          <p:cNvPr id="22" name="Oval 21"/>
          <p:cNvSpPr/>
          <p:nvPr/>
        </p:nvSpPr>
        <p:spPr>
          <a:xfrm>
            <a:off x="2438400" y="2895600"/>
            <a:ext cx="762000" cy="3810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24" name="TextBox 23"/>
          <p:cNvSpPr txBox="1"/>
          <p:nvPr/>
        </p:nvSpPr>
        <p:spPr>
          <a:xfrm>
            <a:off x="4648200" y="4495800"/>
            <a:ext cx="6220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0.511</a:t>
            </a:r>
            <a:endParaRPr lang="en-US" sz="1400" b="1" dirty="0"/>
          </a:p>
        </p:txBody>
      </p:sp>
      <p:sp>
        <p:nvSpPr>
          <p:cNvPr id="25" name="Oval 24"/>
          <p:cNvSpPr/>
          <p:nvPr/>
        </p:nvSpPr>
        <p:spPr>
          <a:xfrm>
            <a:off x="2438400" y="3962400"/>
            <a:ext cx="762000" cy="3810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26" name="Oval 25"/>
          <p:cNvSpPr/>
          <p:nvPr/>
        </p:nvSpPr>
        <p:spPr bwMode="auto">
          <a:xfrm>
            <a:off x="4648200" y="2438400"/>
            <a:ext cx="609600" cy="381000"/>
          </a:xfrm>
          <a:prstGeom prst="ellipse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4648200" y="3429000"/>
            <a:ext cx="609600" cy="381000"/>
          </a:xfrm>
          <a:prstGeom prst="ellipse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29" name="Oval 28"/>
          <p:cNvSpPr/>
          <p:nvPr/>
        </p:nvSpPr>
        <p:spPr bwMode="auto">
          <a:xfrm>
            <a:off x="4648200" y="4495800"/>
            <a:ext cx="609600" cy="381000"/>
          </a:xfrm>
          <a:prstGeom prst="ellipse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3"/>
          <p:cNvSpPr>
            <a:spLocks noChangeArrowheads="1"/>
          </p:cNvSpPr>
          <p:nvPr/>
        </p:nvSpPr>
        <p:spPr bwMode="auto">
          <a:xfrm>
            <a:off x="211540" y="1676400"/>
            <a:ext cx="8686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output of a hidden layer node is a weighted sum of the inputs with a function applied to it.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US" sz="3200" dirty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US" sz="3200" dirty="0">
              <a:solidFill>
                <a:schemeClr val="tx1"/>
              </a:solidFill>
            </a:endParaRP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9186318"/>
              </p:ext>
            </p:extLst>
          </p:nvPr>
        </p:nvGraphicFramePr>
        <p:xfrm>
          <a:off x="-949230" y="2514600"/>
          <a:ext cx="10125075" cy="243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" name="Document" r:id="rId3" imgW="3203553" imgH="628573" progId="">
                  <p:embed/>
                </p:oleObj>
              </mc:Choice>
              <mc:Fallback>
                <p:oleObj name="Document" r:id="rId3" imgW="3203553" imgH="628573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949230" y="2514600"/>
                        <a:ext cx="10125075" cy="2438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304800" y="4465638"/>
            <a:ext cx="8534400" cy="147732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weights </a:t>
            </a:r>
            <a:r>
              <a:rPr lang="en-US" sz="3000" dirty="0">
                <a:solidFill>
                  <a:schemeClr val="tx1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Q</a:t>
            </a:r>
            <a:r>
              <a:rPr lang="en-US" sz="3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30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</a:t>
            </a: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typically initialized to random values in the range -0.05 to +0.05 and are used in the first round of training. </a:t>
            </a:r>
            <a:endParaRPr 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3810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Simple Taste Testing Example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ChangeArrowheads="1"/>
          </p:cNvSpPr>
          <p:nvPr/>
        </p:nvSpPr>
        <p:spPr bwMode="auto">
          <a:xfrm>
            <a:off x="266131" y="1752600"/>
            <a:ext cx="8686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>
                <a:solidFill>
                  <a:schemeClr val="tx1"/>
                </a:solidFill>
              </a:rPr>
              <a:t>A</a:t>
            </a:r>
            <a:r>
              <a:rPr lang="en-US" sz="3000" dirty="0" smtClean="0">
                <a:solidFill>
                  <a:schemeClr val="tx1"/>
                </a:solidFill>
              </a:rPr>
              <a:t> </a:t>
            </a:r>
            <a:r>
              <a:rPr lang="en-US" sz="3000" dirty="0">
                <a:solidFill>
                  <a:schemeClr val="tx1"/>
                </a:solidFill>
              </a:rPr>
              <a:t>popular transfer function is a logistic/sigmoidal function: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52400" y="3581400"/>
            <a:ext cx="8763000" cy="147732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Suppose for node 3, we randomly choose </a:t>
            </a:r>
            <a:r>
              <a:rPr lang="en-US" sz="3000" dirty="0">
                <a:solidFill>
                  <a:schemeClr val="tx1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Q</a:t>
            </a:r>
            <a:r>
              <a:rPr lang="en-US" sz="3000" baseline="-25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en-US" sz="3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     -</a:t>
            </a: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0.3, w</a:t>
            </a:r>
            <a:r>
              <a:rPr lang="en-US" sz="3000" baseline="-25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1,3</a:t>
            </a: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=0.05, and w</a:t>
            </a:r>
            <a:r>
              <a:rPr lang="en-US" sz="3000" baseline="-25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2,3</a:t>
            </a: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=0.01. Then, the output for node 3 using the logistic function is: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2405287" y="2773362"/>
            <a:ext cx="4408487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/>
              <a:t>Output</a:t>
            </a:r>
            <a:r>
              <a:rPr lang="en-US" sz="3200" baseline="-25000" dirty="0"/>
              <a:t>j</a:t>
            </a:r>
            <a:r>
              <a:rPr lang="en-US" sz="3200" dirty="0"/>
              <a:t>=1/(1+e</a:t>
            </a:r>
            <a:r>
              <a:rPr lang="en-US" sz="3200" baseline="30000" dirty="0"/>
              <a:t>-(</a:t>
            </a:r>
            <a:r>
              <a:rPr lang="en-US" sz="3200" baseline="30000" dirty="0">
                <a:latin typeface="Symbol" pitchFamily="18" charset="2"/>
              </a:rPr>
              <a:t>Q</a:t>
            </a:r>
            <a:r>
              <a:rPr lang="en-US" sz="3200" baseline="30000" dirty="0"/>
              <a:t>j+</a:t>
            </a:r>
            <a:r>
              <a:rPr lang="en-US" sz="3200" baseline="30000" dirty="0">
                <a:latin typeface="Symbol" pitchFamily="18" charset="2"/>
              </a:rPr>
              <a:t>S</a:t>
            </a:r>
            <a:r>
              <a:rPr lang="en-US" sz="3200" baseline="30000" dirty="0"/>
              <a:t>wi,jxi)</a:t>
            </a:r>
            <a:r>
              <a:rPr lang="en-US" sz="3200" dirty="0"/>
              <a:t>)</a:t>
            </a:r>
            <a:endParaRPr lang="en-US" sz="3200" baseline="30000" dirty="0"/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0374965"/>
              </p:ext>
            </p:extLst>
          </p:nvPr>
        </p:nvGraphicFramePr>
        <p:xfrm>
          <a:off x="470746" y="5181600"/>
          <a:ext cx="8202507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2" name="Document" r:id="rId3" imgW="3203553" imgH="475745" progId="">
                  <p:embed/>
                </p:oleObj>
              </mc:Choice>
              <mc:Fallback>
                <p:oleObj name="Document" r:id="rId3" imgW="3203553" imgH="475745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0746" y="5181600"/>
                        <a:ext cx="8202507" cy="1219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3810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Simple Taste Testing Example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llanov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Villanova</Template>
  <TotalTime>6725</TotalTime>
  <Words>918</Words>
  <Application>Microsoft Office PowerPoint</Application>
  <PresentationFormat>On-screen Show (4:3)</PresentationFormat>
  <Paragraphs>115</Paragraphs>
  <Slides>20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Symbol</vt:lpstr>
      <vt:lpstr>Verdana</vt:lpstr>
      <vt:lpstr>Villanova</vt:lpstr>
      <vt:lpstr>Document</vt:lpstr>
      <vt:lpstr>Neural Networks: Introduction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McGraw-Hill Companies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MHE</dc:creator>
  <cp:lastModifiedBy>Robert Nydick</cp:lastModifiedBy>
  <cp:revision>160</cp:revision>
  <dcterms:created xsi:type="dcterms:W3CDTF">2005-06-22T16:30:32Z</dcterms:created>
  <dcterms:modified xsi:type="dcterms:W3CDTF">2015-07-09T20:11:03Z</dcterms:modified>
</cp:coreProperties>
</file>